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uldn’t load us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8"/>
  </p:normalViewPr>
  <p:slideViewPr>
    <p:cSldViewPr snapToGrid="0">
      <p:cViewPr varScale="1">
        <p:scale>
          <a:sx n="120" d="100"/>
          <a:sy n="120" d="100"/>
        </p:scale>
        <p:origin x="200" y="5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924270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84609df3e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84609df3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4408b68b1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4408b68b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4408b68b1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4408b68b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4408b68b1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4408b68b1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4408b68b1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4408b68b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4408b68b1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4408b68b1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4408b68b1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4408b68b1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4408b68b1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4408b68b1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4408b68b1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4408b68b1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 Relevance 2050 Learning Objectives</a:t>
            </a:r>
            <a:endParaRPr/>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Subcommittee</a:t>
            </a:r>
            <a:endParaRPr/>
          </a:p>
          <a:p>
            <a:pPr marL="0" lvl="0" indent="0" algn="ctr" rtl="0">
              <a:spcBef>
                <a:spcPts val="0"/>
              </a:spcBef>
              <a:spcAft>
                <a:spcPts val="0"/>
              </a:spcAft>
              <a:buNone/>
            </a:pPr>
            <a:r>
              <a:rPr lang="en"/>
              <a:t>Members</a:t>
            </a:r>
            <a:endParaRPr/>
          </a:p>
        </p:txBody>
      </p:sp>
      <p:sp>
        <p:nvSpPr>
          <p:cNvPr id="66" name="Google Shape;66;p1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Anita Sim</a:t>
            </a:r>
            <a:endParaRPr/>
          </a:p>
          <a:p>
            <a:pPr marL="457200" lvl="0" indent="-342900" algn="l" rtl="0">
              <a:spcBef>
                <a:spcPts val="0"/>
              </a:spcBef>
              <a:spcAft>
                <a:spcPts val="0"/>
              </a:spcAft>
              <a:buSzPts val="1800"/>
              <a:buChar char="●"/>
            </a:pPr>
            <a:r>
              <a:rPr lang="en"/>
              <a:t>K. Chase Bailey</a:t>
            </a:r>
            <a:endParaRPr/>
          </a:p>
          <a:p>
            <a:pPr marL="457200" lvl="0" indent="-342900" algn="l" rtl="0">
              <a:spcBef>
                <a:spcPts val="0"/>
              </a:spcBef>
              <a:spcAft>
                <a:spcPts val="0"/>
              </a:spcAft>
              <a:buSzPts val="1800"/>
              <a:buChar char="●"/>
            </a:pPr>
            <a:r>
              <a:rPr lang="en"/>
              <a:t>Cheryl Weinstein</a:t>
            </a:r>
            <a:endParaRPr/>
          </a:p>
          <a:p>
            <a:pPr marL="457200" lvl="0" indent="-342900" algn="l" rtl="0">
              <a:spcBef>
                <a:spcPts val="0"/>
              </a:spcBef>
              <a:spcAft>
                <a:spcPts val="0"/>
              </a:spcAft>
              <a:buSzPts val="1800"/>
              <a:buChar char="●"/>
            </a:pPr>
            <a:r>
              <a:rPr lang="en"/>
              <a:t>David A. González</a:t>
            </a:r>
            <a:endParaRPr/>
          </a:p>
          <a:p>
            <a:pPr marL="457200" lvl="0" indent="-342900" algn="l" rtl="0">
              <a:spcBef>
                <a:spcPts val="0"/>
              </a:spcBef>
              <a:spcAft>
                <a:spcPts val="0"/>
              </a:spcAft>
              <a:buSzPts val="1800"/>
              <a:buChar char="●"/>
            </a:pPr>
            <a:r>
              <a:rPr lang="en"/>
              <a:t>Karen Postal</a:t>
            </a:r>
            <a:endParaRPr/>
          </a:p>
        </p:txBody>
      </p:sp>
      <p:sp>
        <p:nvSpPr>
          <p:cNvPr id="67" name="Google Shape;67;p14"/>
          <p:cNvSpPr txBox="1">
            <a:spLocks noGrp="1"/>
          </p:cNvSpPr>
          <p:nvPr>
            <p:ph type="subTitle" idx="1"/>
          </p:nvPr>
        </p:nvSpPr>
        <p:spPr>
          <a:xfrm>
            <a:off x="265500" y="2845200"/>
            <a:ext cx="4045200" cy="194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Enablers within the Annual AACN Conference 2050 Initiative Workshop subcommittee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Thought Leader Cadre</a:t>
            </a:r>
            <a:endParaRPr/>
          </a:p>
        </p:txBody>
      </p:sp>
      <p:sp>
        <p:nvSpPr>
          <p:cNvPr id="73" name="Google Shape;73;p15"/>
          <p:cNvSpPr txBox="1">
            <a:spLocks noGrp="1"/>
          </p:cNvSpPr>
          <p:nvPr>
            <p:ph type="subTitle" idx="1"/>
          </p:nvPr>
        </p:nvSpPr>
        <p:spPr>
          <a:xfrm>
            <a:off x="265500" y="2845200"/>
            <a:ext cx="4045200" cy="1978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Select leaders of different organizations or committees related to our goals. Participated in brainstorming and honing ideas.</a:t>
            </a:r>
            <a:endParaRPr/>
          </a:p>
        </p:txBody>
      </p:sp>
      <p:sp>
        <p:nvSpPr>
          <p:cNvPr id="74" name="Google Shape;74;p15"/>
          <p:cNvSpPr txBox="1">
            <a:spLocks noGrp="1"/>
          </p:cNvSpPr>
          <p:nvPr>
            <p:ph type="body" idx="2"/>
          </p:nvPr>
        </p:nvSpPr>
        <p:spPr>
          <a:xfrm>
            <a:off x="4939500" y="230000"/>
            <a:ext cx="3837000" cy="41892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a:t>Adriana Strutt (TdS)</a:t>
            </a:r>
            <a:endParaRPr/>
          </a:p>
          <a:p>
            <a:pPr marL="457200" lvl="0" indent="-342900" algn="l" rtl="0">
              <a:spcBef>
                <a:spcPts val="0"/>
              </a:spcBef>
              <a:spcAft>
                <a:spcPts val="0"/>
              </a:spcAft>
              <a:buSzPts val="1800"/>
              <a:buChar char="●"/>
            </a:pPr>
            <a:r>
              <a:rPr lang="en"/>
              <a:t>Cheryl Luis (AACN PC)</a:t>
            </a:r>
            <a:endParaRPr/>
          </a:p>
          <a:p>
            <a:pPr marL="457200" lvl="0" indent="-342900" algn="l" rtl="0">
              <a:spcBef>
                <a:spcPts val="0"/>
              </a:spcBef>
              <a:spcAft>
                <a:spcPts val="0"/>
              </a:spcAft>
              <a:buSzPts val="1800"/>
              <a:buChar char="●"/>
            </a:pPr>
            <a:r>
              <a:rPr lang="en"/>
              <a:t>Daryl Fujii (ANA)</a:t>
            </a:r>
            <a:endParaRPr/>
          </a:p>
          <a:p>
            <a:pPr marL="457200" lvl="0" indent="-342900" algn="l" rtl="0">
              <a:spcBef>
                <a:spcPts val="0"/>
              </a:spcBef>
              <a:spcAft>
                <a:spcPts val="0"/>
              </a:spcAft>
              <a:buSzPts val="1800"/>
              <a:buChar char="●"/>
            </a:pPr>
            <a:r>
              <a:rPr lang="en"/>
              <a:t>Margaret Lanca (APA)</a:t>
            </a:r>
            <a:endParaRPr/>
          </a:p>
          <a:p>
            <a:pPr marL="457200" lvl="0" indent="-342900" algn="l" rtl="0">
              <a:spcBef>
                <a:spcPts val="0"/>
              </a:spcBef>
              <a:spcAft>
                <a:spcPts val="0"/>
              </a:spcAft>
              <a:buSzPts val="1800"/>
              <a:buChar char="●"/>
            </a:pPr>
            <a:r>
              <a:rPr lang="en"/>
              <a:t>Paola Suarez (NAN)</a:t>
            </a:r>
            <a:endParaRPr/>
          </a:p>
          <a:p>
            <a:pPr marL="457200" lvl="0" indent="-342900" algn="l" rtl="0">
              <a:spcBef>
                <a:spcPts val="0"/>
              </a:spcBef>
              <a:spcAft>
                <a:spcPts val="0"/>
              </a:spcAft>
              <a:buSzPts val="1800"/>
              <a:buChar char="●"/>
            </a:pPr>
            <a:r>
              <a:rPr lang="en"/>
              <a:t>Tish MacDonald (INS)</a:t>
            </a:r>
            <a:endParaRPr/>
          </a:p>
          <a:p>
            <a:pPr marL="457200" lvl="0" indent="-342900" algn="l" rtl="0">
              <a:spcBef>
                <a:spcPts val="0"/>
              </a:spcBef>
              <a:spcAft>
                <a:spcPts val="0"/>
              </a:spcAft>
              <a:buSzPts val="1800"/>
              <a:buChar char="●"/>
            </a:pPr>
            <a:r>
              <a:rPr lang="en"/>
              <a:t>Veronica Bordes Edgar  (HNS)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a:t>
            </a:r>
            <a:endParaRPr/>
          </a:p>
        </p:txBody>
      </p:sp>
      <p:sp>
        <p:nvSpPr>
          <p:cNvPr id="80" name="Google Shape;80;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 our population rapidly diversifies, by 2050 60% of the American population may be “un-testable” with our current toolkit of largely monolingual English, monocultural neuropsychological assessment strategies. </a:t>
            </a:r>
            <a:endParaRPr/>
          </a:p>
          <a:p>
            <a:pPr marL="457200" lvl="0" indent="-342900" algn="l" rtl="0">
              <a:spcBef>
                <a:spcPts val="1600"/>
              </a:spcBef>
              <a:spcAft>
                <a:spcPts val="1600"/>
              </a:spcAft>
              <a:buSzPts val="1800"/>
              <a:buChar char="●"/>
            </a:pPr>
            <a:r>
              <a:rPr lang="en"/>
              <a:t>Neuropsychology as a profession will become increasingly irrelevant in the healthcare marketplace if we do not take action now to ‘mainstream’ the imperative to expand the relevance of our education, research, and tools to the full diversity of our population.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a:t>
            </a:r>
            <a:endParaRPr/>
          </a:p>
        </p:txBody>
      </p:sp>
      <p:sp>
        <p:nvSpPr>
          <p:cNvPr id="86" name="Google Shape;86;p17"/>
          <p:cNvSpPr txBox="1">
            <a:spLocks noGrp="1"/>
          </p:cNvSpPr>
          <p:nvPr>
            <p:ph type="body" idx="1"/>
          </p:nvPr>
        </p:nvSpPr>
        <p:spPr>
          <a:xfrm>
            <a:off x="311700" y="1152475"/>
            <a:ext cx="8520600" cy="3635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At least one Relevance 2050 Learning Objective will be included in all workshops at AACN. </a:t>
            </a:r>
            <a:endParaRPr/>
          </a:p>
          <a:p>
            <a:pPr marL="914400" lvl="1" indent="-317500" algn="l" rtl="0">
              <a:spcBef>
                <a:spcPts val="0"/>
              </a:spcBef>
              <a:spcAft>
                <a:spcPts val="0"/>
              </a:spcAft>
              <a:buSzPts val="1400"/>
              <a:buChar char="○"/>
            </a:pPr>
            <a:r>
              <a:rPr lang="en"/>
              <a:t>Presenters will generate one learning objective regarding their coverage of the broad issue of diversity of human experience as it pertains to their presentation (including literature reviews and practice recommendations.) </a:t>
            </a:r>
            <a:endParaRPr/>
          </a:p>
          <a:p>
            <a:pPr marL="457200" lvl="0" indent="-342900" algn="l" rtl="0">
              <a:spcBef>
                <a:spcPts val="0"/>
              </a:spcBef>
              <a:spcAft>
                <a:spcPts val="0"/>
              </a:spcAft>
              <a:buSzPts val="1800"/>
              <a:buChar char="●"/>
            </a:pPr>
            <a:r>
              <a:rPr lang="en"/>
              <a:t>Relevance 2050 Learning Objectives were approved by AACN BOD in June 2015 as part of the broader Relevance 2050 initiative.</a:t>
            </a:r>
            <a:endParaRPr/>
          </a:p>
          <a:p>
            <a:pPr marL="457200" lvl="0" indent="-342900" algn="l" rtl="0">
              <a:spcBef>
                <a:spcPts val="0"/>
              </a:spcBef>
              <a:spcAft>
                <a:spcPts val="0"/>
              </a:spcAft>
              <a:buSzPts val="1800"/>
              <a:buChar char="●"/>
            </a:pPr>
            <a:r>
              <a:rPr lang="en"/>
              <a:t>Our subcommittee added this to its goals in late 2019.</a:t>
            </a:r>
            <a:endParaRPr/>
          </a:p>
          <a:p>
            <a:pPr marL="457200" lvl="0" indent="-342900" algn="l" rtl="0">
              <a:spcBef>
                <a:spcPts val="0"/>
              </a:spcBef>
              <a:spcAft>
                <a:spcPts val="0"/>
              </a:spcAft>
              <a:buSzPts val="1800"/>
              <a:buChar char="●"/>
            </a:pPr>
            <a:r>
              <a:rPr lang="en"/>
              <a:t>Other national and state neuropsychological/ psychological organizations are moving towards implementing a Relevance 2050-type Learning Objective as well.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a:t>
            </a:r>
            <a:endParaRPr/>
          </a:p>
        </p:txBody>
      </p:sp>
      <p:sp>
        <p:nvSpPr>
          <p:cNvPr id="92" name="Google Shape;92;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Communicate this requirement to 2021 conference presenters</a:t>
            </a:r>
            <a:endParaRPr/>
          </a:p>
          <a:p>
            <a:pPr marL="457200" lvl="0" indent="-342900" algn="l" rtl="0">
              <a:spcBef>
                <a:spcPts val="0"/>
              </a:spcBef>
              <a:spcAft>
                <a:spcPts val="0"/>
              </a:spcAft>
              <a:buSzPts val="1800"/>
              <a:buChar char="●"/>
            </a:pPr>
            <a:r>
              <a:rPr lang="en"/>
              <a:t>Provide resources for presenters to meet this requirement</a:t>
            </a:r>
            <a:endParaRPr/>
          </a:p>
          <a:p>
            <a:pPr marL="914400" lvl="1" indent="-317500" algn="l" rtl="0">
              <a:spcBef>
                <a:spcPts val="0"/>
              </a:spcBef>
              <a:spcAft>
                <a:spcPts val="0"/>
              </a:spcAft>
              <a:buSzPts val="1400"/>
              <a:buChar char="○"/>
            </a:pPr>
            <a:r>
              <a:rPr lang="en"/>
              <a:t>Checklist</a:t>
            </a:r>
            <a:endParaRPr/>
          </a:p>
          <a:p>
            <a:pPr marL="914400" lvl="1" indent="-317500" algn="l" rtl="0">
              <a:spcBef>
                <a:spcPts val="0"/>
              </a:spcBef>
              <a:spcAft>
                <a:spcPts val="0"/>
              </a:spcAft>
              <a:buSzPts val="1400"/>
              <a:buChar char="○"/>
            </a:pPr>
            <a:r>
              <a:rPr lang="en"/>
              <a:t>Example slides</a:t>
            </a:r>
            <a:endParaRPr/>
          </a:p>
          <a:p>
            <a:pPr marL="914400" lvl="1" indent="-317500" algn="l" rtl="0">
              <a:spcBef>
                <a:spcPts val="0"/>
              </a:spcBef>
              <a:spcAft>
                <a:spcPts val="0"/>
              </a:spcAft>
              <a:buSzPts val="1400"/>
              <a:buChar char="○"/>
            </a:pPr>
            <a:r>
              <a:rPr lang="en"/>
              <a:t>BRAIN-style listserv</a:t>
            </a:r>
            <a:endParaRPr/>
          </a:p>
          <a:p>
            <a:pPr marL="914400" lvl="1" indent="-317500" algn="l" rtl="0">
              <a:spcBef>
                <a:spcPts val="0"/>
              </a:spcBef>
              <a:spcAft>
                <a:spcPts val="0"/>
              </a:spcAft>
              <a:buSzPts val="1400"/>
              <a:buChar char="○"/>
            </a:pPr>
            <a:r>
              <a:rPr lang="en"/>
              <a:t>Checklist will have option to cntrl+V references that will feed into database. Will use metadata to organize database so future presenters can draw from.</a:t>
            </a:r>
            <a:endParaRPr/>
          </a:p>
          <a:p>
            <a:pPr marL="457200" lvl="0" indent="-342900" algn="l" rtl="0">
              <a:spcBef>
                <a:spcPts val="0"/>
              </a:spcBef>
              <a:spcAft>
                <a:spcPts val="0"/>
              </a:spcAft>
              <a:buSzPts val="1800"/>
              <a:buChar char="●"/>
            </a:pPr>
            <a:r>
              <a:rPr lang="en"/>
              <a:t>Set framework for longevity and iterative responsiveness to feedback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Means to an End: Phase I</a:t>
            </a:r>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Listserv dialogue and feedback; plant a seed. </a:t>
            </a:r>
            <a:endParaRPr/>
          </a:p>
          <a:p>
            <a:pPr marL="457200" lvl="0" indent="-342900" algn="l" rtl="0">
              <a:spcBef>
                <a:spcPts val="1600"/>
              </a:spcBef>
              <a:spcAft>
                <a:spcPts val="0"/>
              </a:spcAft>
              <a:buSzPts val="1800"/>
              <a:buAutoNum type="arabicPeriod"/>
            </a:pPr>
            <a:r>
              <a:rPr lang="en"/>
              <a:t>Relevance 2050 listserv (which already provided initial feedback on needs and challenges via questionnaire)</a:t>
            </a:r>
            <a:endParaRPr/>
          </a:p>
          <a:p>
            <a:pPr marL="457200" lvl="0" indent="-342900" algn="l" rtl="0">
              <a:spcBef>
                <a:spcPts val="0"/>
              </a:spcBef>
              <a:spcAft>
                <a:spcPts val="0"/>
              </a:spcAft>
              <a:buSzPts val="1800"/>
              <a:buAutoNum type="arabicPeriod"/>
            </a:pPr>
            <a:r>
              <a:rPr lang="en"/>
              <a:t>AACN listserv</a:t>
            </a:r>
            <a:endParaRPr/>
          </a:p>
          <a:p>
            <a:pPr marL="457200" lvl="0" indent="-342900" algn="l" rtl="0">
              <a:spcBef>
                <a:spcPts val="0"/>
              </a:spcBef>
              <a:spcAft>
                <a:spcPts val="0"/>
              </a:spcAft>
              <a:buSzPts val="1800"/>
              <a:buAutoNum type="arabicPeriod"/>
            </a:pPr>
            <a:r>
              <a:rPr lang="en"/>
              <a:t>Create BRAIN-style listserv/group where interested/puzzled parties can solicit feedback</a:t>
            </a:r>
            <a:endParaRPr/>
          </a:p>
          <a:p>
            <a:pPr marL="457200" lvl="0" indent="-342900" algn="l" rtl="0">
              <a:spcBef>
                <a:spcPts val="0"/>
              </a:spcBef>
              <a:spcAft>
                <a:spcPts val="0"/>
              </a:spcAft>
              <a:buSzPts val="1800"/>
              <a:buAutoNum type="arabicPeriod"/>
            </a:pPr>
            <a:r>
              <a:rPr lang="en"/>
              <a:t>Set framework for reference database (become the solution)</a:t>
            </a:r>
            <a:endParaRPr/>
          </a:p>
          <a:p>
            <a:pPr marL="457200" lvl="0" indent="-342900" algn="l" rtl="0">
              <a:spcBef>
                <a:spcPts val="0"/>
              </a:spcBef>
              <a:spcAft>
                <a:spcPts val="0"/>
              </a:spcAft>
              <a:buSzPts val="1800"/>
              <a:buAutoNum type="arabicPeriod"/>
            </a:pPr>
            <a:r>
              <a:rPr lang="en"/>
              <a:t>Set liaison within AACN Program/Education Committee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Means to an End: Phase II</a:t>
            </a:r>
            <a:endParaRPr/>
          </a:p>
        </p:txBody>
      </p:sp>
      <p:sp>
        <p:nvSpPr>
          <p:cNvPr id="104" name="Google Shape;104;p20"/>
          <p:cNvSpPr txBox="1">
            <a:spLocks noGrp="1"/>
          </p:cNvSpPr>
          <p:nvPr>
            <p:ph type="body" idx="1"/>
          </p:nvPr>
        </p:nvSpPr>
        <p:spPr>
          <a:xfrm>
            <a:off x="311700" y="1000075"/>
            <a:ext cx="8520600" cy="358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Beta testing; support the sapling.</a:t>
            </a:r>
            <a:endParaRPr dirty="0"/>
          </a:p>
          <a:p>
            <a:pPr marL="457200" lvl="0" indent="-342900" algn="l" rtl="0">
              <a:spcBef>
                <a:spcPts val="1600"/>
              </a:spcBef>
              <a:spcAft>
                <a:spcPts val="0"/>
              </a:spcAft>
              <a:buSzPts val="1800"/>
              <a:buAutoNum type="arabicPeriod"/>
            </a:pPr>
            <a:r>
              <a:rPr lang="en" dirty="0"/>
              <a:t>AACN first announcement</a:t>
            </a:r>
            <a:endParaRPr dirty="0"/>
          </a:p>
          <a:p>
            <a:pPr marL="457200" lvl="0" indent="-342900" algn="l" rtl="0">
              <a:spcBef>
                <a:spcPts val="0"/>
              </a:spcBef>
              <a:spcAft>
                <a:spcPts val="0"/>
              </a:spcAft>
              <a:buSzPts val="1800"/>
              <a:buAutoNum type="arabicPeriod"/>
            </a:pPr>
            <a:r>
              <a:rPr lang="en" dirty="0"/>
              <a:t>Contact 2021 presenters carrying over from 2020 regarding the initiative. Explain the initiative and offer resources to update presentation aims and slides.</a:t>
            </a:r>
            <a:endParaRPr dirty="0"/>
          </a:p>
          <a:p>
            <a:pPr marL="457200" lvl="0" indent="-342900" algn="l" rtl="0">
              <a:spcBef>
                <a:spcPts val="0"/>
              </a:spcBef>
              <a:spcAft>
                <a:spcPts val="0"/>
              </a:spcAft>
              <a:buSzPts val="1800"/>
              <a:buAutoNum type="arabicPeriod"/>
            </a:pPr>
            <a:r>
              <a:rPr lang="en" dirty="0"/>
              <a:t>Include initiative and resources in new submission portal for 2021 &amp; 2022.</a:t>
            </a:r>
            <a:endParaRPr dirty="0"/>
          </a:p>
          <a:p>
            <a:pPr marL="457200" lvl="0" indent="-342900" algn="l" rtl="0">
              <a:spcBef>
                <a:spcPts val="0"/>
              </a:spcBef>
              <a:spcAft>
                <a:spcPts val="0"/>
              </a:spcAft>
              <a:buSzPts val="1800"/>
              <a:buAutoNum type="arabicPeriod"/>
            </a:pPr>
            <a:r>
              <a:rPr lang="en" dirty="0"/>
              <a:t>Add optional questions to presentation rating regarding this initiative.</a:t>
            </a:r>
            <a:endParaRPr dirty="0"/>
          </a:p>
          <a:p>
            <a:pPr marL="457200" lvl="0" indent="-342900" algn="l" rtl="0">
              <a:spcBef>
                <a:spcPts val="0"/>
              </a:spcBef>
              <a:spcAft>
                <a:spcPts val="0"/>
              </a:spcAft>
              <a:buSzPts val="1800"/>
              <a:buAutoNum type="arabicPeriod"/>
            </a:pPr>
            <a:r>
              <a:rPr lang="en" dirty="0"/>
              <a:t>Host a symposium at 2021 conference (or pre-conference video symposium) discussing this in more detail.</a:t>
            </a:r>
            <a:endParaRPr dirty="0"/>
          </a:p>
          <a:p>
            <a:pPr marL="457200" lvl="0" indent="-342900" algn="l" rtl="0">
              <a:spcBef>
                <a:spcPts val="0"/>
              </a:spcBef>
              <a:spcAft>
                <a:spcPts val="0"/>
              </a:spcAft>
              <a:buSzPts val="1800"/>
              <a:buAutoNum type="arabicPeriod"/>
            </a:pPr>
            <a:r>
              <a:rPr lang="en" dirty="0"/>
              <a:t>Obtain feedback from presenters and attendees regarding strengths and limits of current process. </a:t>
            </a:r>
            <a:endParaRPr dirty="0"/>
          </a:p>
          <a:p>
            <a:pPr marL="914400" lvl="1" indent="-317500" algn="l" rtl="0">
              <a:spcBef>
                <a:spcPts val="0"/>
              </a:spcBef>
              <a:spcAft>
                <a:spcPts val="0"/>
              </a:spcAft>
              <a:buSzPts val="1400"/>
              <a:buAutoNum type="alphaLcPeriod"/>
            </a:pPr>
            <a:r>
              <a:rPr lang="en" dirty="0"/>
              <a:t>Could be questionnaire link within conference app.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Means to an End: Phase III</a:t>
            </a:r>
            <a:endParaRPr/>
          </a:p>
        </p:txBody>
      </p:sp>
      <p:sp>
        <p:nvSpPr>
          <p:cNvPr id="110" name="Google Shape;110;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Full transition by 2022: reap the fruit. </a:t>
            </a:r>
            <a:endParaRPr/>
          </a:p>
          <a:p>
            <a:pPr marL="457200" lvl="0" indent="-342900" algn="l" rtl="0">
              <a:spcBef>
                <a:spcPts val="1600"/>
              </a:spcBef>
              <a:spcAft>
                <a:spcPts val="0"/>
              </a:spcAft>
              <a:buSzPts val="1800"/>
              <a:buAutoNum type="arabicPeriod"/>
            </a:pPr>
            <a:r>
              <a:rPr lang="en"/>
              <a:t>AACN second announcement</a:t>
            </a:r>
            <a:endParaRPr/>
          </a:p>
          <a:p>
            <a:pPr marL="457200" lvl="0" indent="-342900" algn="l" rtl="0">
              <a:spcBef>
                <a:spcPts val="0"/>
              </a:spcBef>
              <a:spcAft>
                <a:spcPts val="0"/>
              </a:spcAft>
              <a:buSzPts val="1800"/>
              <a:buAutoNum type="arabicPeriod"/>
            </a:pPr>
            <a:r>
              <a:rPr lang="en"/>
              <a:t>Guidelines &amp; resources fully incorporated into abstract submission portal</a:t>
            </a:r>
            <a:endParaRPr/>
          </a:p>
          <a:p>
            <a:pPr marL="457200" lvl="0" indent="-342900" algn="l" rtl="0">
              <a:spcBef>
                <a:spcPts val="0"/>
              </a:spcBef>
              <a:spcAft>
                <a:spcPts val="0"/>
              </a:spcAft>
              <a:buSzPts val="1800"/>
              <a:buAutoNum type="arabicPeriod"/>
            </a:pPr>
            <a:r>
              <a:rPr lang="en"/>
              <a:t>Learning objective and attendee rating now required</a:t>
            </a:r>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536</Words>
  <Application>Microsoft Macintosh PowerPoint</Application>
  <PresentationFormat>On-screen Show (16:9)</PresentationFormat>
  <Paragraphs>57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Lato</vt:lpstr>
      <vt:lpstr>Playfair Display</vt:lpstr>
      <vt:lpstr>Arial</vt:lpstr>
      <vt:lpstr>Coral</vt:lpstr>
      <vt:lpstr> Relevance 2050 Learning Objectives</vt:lpstr>
      <vt:lpstr>Subcommittee Members</vt:lpstr>
      <vt:lpstr>Thought Leader Cadre</vt:lpstr>
      <vt:lpstr>Why?</vt:lpstr>
      <vt:lpstr>What?</vt:lpstr>
      <vt:lpstr>How?</vt:lpstr>
      <vt:lpstr>Means to an End: Phase I</vt:lpstr>
      <vt:lpstr>Means to an End: Phase II</vt:lpstr>
      <vt:lpstr>Means to an End: Phase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Relevance 2050 Learning Objectives</dc:title>
  <cp:lastModifiedBy>Rob Davis</cp:lastModifiedBy>
  <cp:revision>2</cp:revision>
  <dcterms:modified xsi:type="dcterms:W3CDTF">2020-07-08T20:43:55Z</dcterms:modified>
</cp:coreProperties>
</file>